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4" r:id="rId3"/>
    <p:sldId id="286" r:id="rId4"/>
    <p:sldId id="288" r:id="rId5"/>
    <p:sldId id="266" r:id="rId6"/>
    <p:sldId id="265" r:id="rId7"/>
    <p:sldId id="289" r:id="rId8"/>
    <p:sldId id="273" r:id="rId9"/>
    <p:sldId id="287" r:id="rId10"/>
    <p:sldId id="274" r:id="rId11"/>
    <p:sldId id="268" r:id="rId12"/>
    <p:sldId id="278" r:id="rId13"/>
    <p:sldId id="267" r:id="rId14"/>
    <p:sldId id="290" r:id="rId15"/>
    <p:sldId id="269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HUGHES" initials="AH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0099D2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9" autoAdjust="0"/>
    <p:restoredTop sz="87892" autoAdjust="0"/>
  </p:normalViewPr>
  <p:slideViewPr>
    <p:cSldViewPr snapToObjects="1">
      <p:cViewPr varScale="1">
        <p:scale>
          <a:sx n="101" d="100"/>
          <a:sy n="101" d="100"/>
        </p:scale>
        <p:origin x="102" y="2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1son\Downloads\New%20diagnoses%20Viral%20Burden%20201806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 virally suppressed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Sheet1!$C$2:$C$10</c:f>
              <c:numCache>
                <c:formatCode>0%</c:formatCode>
                <c:ptCount val="9"/>
                <c:pt idx="0">
                  <c:v>0.4</c:v>
                </c:pt>
                <c:pt idx="1">
                  <c:v>0.45</c:v>
                </c:pt>
                <c:pt idx="2">
                  <c:v>0.56000000000000005</c:v>
                </c:pt>
                <c:pt idx="3">
                  <c:v>0.59</c:v>
                </c:pt>
                <c:pt idx="4">
                  <c:v>0.68</c:v>
                </c:pt>
                <c:pt idx="5">
                  <c:v>0.65</c:v>
                </c:pt>
                <c:pt idx="6">
                  <c:v>0.76</c:v>
                </c:pt>
                <c:pt idx="7">
                  <c:v>0.77</c:v>
                </c:pt>
                <c:pt idx="8">
                  <c:v>0.85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43-BA4B-8899-177390B50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408392"/>
        <c:axId val="13440800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new HIV diagnoses</c:v>
                </c:pt>
              </c:strCache>
            </c:strRef>
          </c:tx>
          <c:spPr>
            <a:ln w="28575" cap="rnd">
              <a:solidFill>
                <a:srgbClr val="0099D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Raleway" panose="020B0503030101060003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523</c:v>
                </c:pt>
                <c:pt idx="1">
                  <c:v>471</c:v>
                </c:pt>
                <c:pt idx="2">
                  <c:v>462</c:v>
                </c:pt>
                <c:pt idx="3">
                  <c:v>424</c:v>
                </c:pt>
                <c:pt idx="4">
                  <c:v>458</c:v>
                </c:pt>
                <c:pt idx="5">
                  <c:v>394</c:v>
                </c:pt>
                <c:pt idx="6">
                  <c:v>315</c:v>
                </c:pt>
                <c:pt idx="7">
                  <c:v>272</c:v>
                </c:pt>
                <c:pt idx="8">
                  <c:v>233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A43-BA4B-8899-177390B50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10640"/>
        <c:axId val="5311032"/>
      </c:lineChart>
      <c:catAx>
        <c:axId val="5310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Raleway" panose="020B0503030101060003"/>
                    <a:ea typeface="+mn-ea"/>
                    <a:cs typeface="+mn-cs"/>
                  </a:defRPr>
                </a:pPr>
                <a:r>
                  <a:rPr lang="en-US" sz="1800" b="1" dirty="0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Raleway" panose="020B0503030101060003"/>
                <a:ea typeface="+mn-ea"/>
                <a:cs typeface="+mn-cs"/>
              </a:defRPr>
            </a:pPr>
            <a:endParaRPr lang="en-US"/>
          </a:p>
        </c:txPr>
        <c:crossAx val="5311032"/>
        <c:crosses val="autoZero"/>
        <c:auto val="1"/>
        <c:lblAlgn val="ctr"/>
        <c:lblOffset val="100"/>
        <c:noMultiLvlLbl val="0"/>
      </c:catAx>
      <c:valAx>
        <c:axId val="5311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Raleway" panose="020B0503030101060003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Number of new HIV diagnoses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Raleway" panose="020B0503030101060003"/>
                <a:ea typeface="+mn-ea"/>
                <a:cs typeface="+mn-cs"/>
              </a:defRPr>
            </a:pPr>
            <a:endParaRPr lang="en-US"/>
          </a:p>
        </c:txPr>
        <c:crossAx val="5310640"/>
        <c:crosses val="autoZero"/>
        <c:crossBetween val="between"/>
      </c:valAx>
      <c:valAx>
        <c:axId val="134408000"/>
        <c:scaling>
          <c:orientation val="minMax"/>
          <c:max val="1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Percent virally suppressed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134408392"/>
        <c:crosses val="max"/>
        <c:crossBetween val="between"/>
      </c:valAx>
      <c:catAx>
        <c:axId val="134408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44080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Raleway" panose="020B0503030101060003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33464566929099"/>
          <c:y val="3.3750000000000002E-2"/>
          <c:w val="0.82391438513429804"/>
          <c:h val="0.7415953210025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88</c:v>
                </c:pt>
                <c:pt idx="2">
                  <c:v>211</c:v>
                </c:pt>
                <c:pt idx="3">
                  <c:v>365</c:v>
                </c:pt>
              </c:numCache>
            </c:numRef>
          </c:xVal>
          <c:yVal>
            <c:numRef>
              <c:f>Sheet1!$B$2:$B$5</c:f>
              <c:numCache>
                <c:formatCode>#,##0</c:formatCode>
                <c:ptCount val="4"/>
                <c:pt idx="0">
                  <c:v>15000</c:v>
                </c:pt>
                <c:pt idx="1">
                  <c:v>14000</c:v>
                </c:pt>
                <c:pt idx="2" formatCode="General">
                  <c:v>500</c:v>
                </c:pt>
                <c:pt idx="3" formatCode="General">
                  <c:v>7500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259-8846-BA05-362D882BE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09176"/>
        <c:axId val="134409568"/>
      </c:scatterChart>
      <c:valAx>
        <c:axId val="134409176"/>
        <c:scaling>
          <c:orientation val="minMax"/>
          <c:max val="36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Days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409568"/>
        <c:crosses val="autoZero"/>
        <c:crossBetween val="midCat"/>
        <c:majorUnit val="365"/>
      </c:valAx>
      <c:valAx>
        <c:axId val="1344095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Viral</a:t>
                </a:r>
                <a:r>
                  <a:rPr lang="en-US" baseline="0" dirty="0"/>
                  <a:t> load (in copies/ml)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34409176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12308619089699"/>
          <c:y val="3.6478424591628297E-2"/>
          <c:w val="0.72536304799961404"/>
          <c:h val="0.8512148685263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99D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85-194D-97CA-F71F14CE8E36}"/>
              </c:ext>
            </c:extLst>
          </c:dPt>
          <c:dPt>
            <c:idx val="1"/>
            <c:invertIfNegative val="0"/>
            <c:bubble3D val="0"/>
            <c:spPr>
              <a:solidFill>
                <a:srgbClr val="0099D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85-194D-97CA-F71F14CE8E36}"/>
              </c:ext>
            </c:extLst>
          </c:dPt>
          <c:dPt>
            <c:idx val="2"/>
            <c:invertIfNegative val="0"/>
            <c:bubble3D val="0"/>
            <c:spPr>
              <a:solidFill>
                <a:srgbClr val="0099D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885-194D-97CA-F71F14CE8E3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&gt;200 copies/ml</c:v>
                </c:pt>
                <c:pt idx="1">
                  <c:v>&gt;1500 copies/ml</c:v>
                </c:pt>
                <c:pt idx="2">
                  <c:v>&gt;10000 copies/ml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0.54</c:v>
                </c:pt>
                <c:pt idx="1">
                  <c:v>0.441</c:v>
                </c:pt>
                <c:pt idx="2">
                  <c:v>0.317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885-194D-97CA-F71F14CE8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946328"/>
        <c:axId val="214946720"/>
      </c:barChart>
      <c:catAx>
        <c:axId val="2149463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4946720"/>
        <c:crosses val="autoZero"/>
        <c:auto val="1"/>
        <c:lblAlgn val="ctr"/>
        <c:lblOffset val="100"/>
        <c:noMultiLvlLbl val="0"/>
      </c:catAx>
      <c:valAx>
        <c:axId val="214946720"/>
        <c:scaling>
          <c:orientation val="minMax"/>
          <c:max val="1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214946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7492624998085"/>
          <c:y val="1.8808494509831242E-2"/>
          <c:w val="0.84068285214348204"/>
          <c:h val="0.85475412385317795"/>
        </c:manualLayout>
      </c:layout>
      <c:lineChart>
        <c:grouping val="standard"/>
        <c:varyColors val="0"/>
        <c:ser>
          <c:idx val="0"/>
          <c:order val="0"/>
          <c:tx>
            <c:strRef>
              <c:f>Figure!$B$1</c:f>
              <c:strCache>
                <c:ptCount val="1"/>
                <c:pt idx="0">
                  <c:v>&gt;200 copies/ml</c:v>
                </c:pt>
              </c:strCache>
            </c:strRef>
          </c:tx>
          <c:spPr>
            <a:ln w="28575" cap="rnd">
              <a:solidFill>
                <a:srgbClr val="0099D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7144835722896E-2"/>
                  <c:y val="-3.4687591134441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B8C-7F48-A6F7-BA84616A6E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144835722896E-2"/>
                  <c:y val="-3.4687591134441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714483572289697E-2"/>
                  <c:y val="-4.02225839088549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7144835722896E-2"/>
                  <c:y val="-3.0057961504811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1731393089228E-2"/>
                  <c:y val="-4.6780167713135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7144835722896E-2"/>
                  <c:y val="-3.0057961504811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14483572289801E-2"/>
                  <c:y val="-3.9317220764071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7144835722896E-2"/>
                  <c:y val="-3.0057961504811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3371378251985601E-2"/>
                  <c:y val="-3.3678792944178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Raleway" panose="020B0503030101060003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Figure!$A$2:$A$10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Figure!$B$2:$B$10</c:f>
              <c:numCache>
                <c:formatCode>0.00%</c:formatCode>
                <c:ptCount val="9"/>
                <c:pt idx="0">
                  <c:v>0.70299999999999996</c:v>
                </c:pt>
                <c:pt idx="1">
                  <c:v>0.68100000000000005</c:v>
                </c:pt>
                <c:pt idx="2">
                  <c:v>0.59199999999999997</c:v>
                </c:pt>
                <c:pt idx="3">
                  <c:v>0.59299999999999997</c:v>
                </c:pt>
                <c:pt idx="4">
                  <c:v>0.47699999999999998</c:v>
                </c:pt>
                <c:pt idx="5">
                  <c:v>0.501</c:v>
                </c:pt>
                <c:pt idx="6">
                  <c:v>0.41099999999999998</c:v>
                </c:pt>
                <c:pt idx="7">
                  <c:v>0.38900000000000001</c:v>
                </c:pt>
                <c:pt idx="8">
                  <c:v>0.31900000000000001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09B3-564D-B2AF-3431790B3A35}"/>
            </c:ext>
          </c:extLst>
        </c:ser>
        <c:ser>
          <c:idx val="1"/>
          <c:order val="1"/>
          <c:tx>
            <c:strRef>
              <c:f>Figure!$C$1</c:f>
              <c:strCache>
                <c:ptCount val="1"/>
                <c:pt idx="0">
                  <c:v>&gt;1500 copies/ml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763343507143101E-2"/>
                  <c:y val="-2.54283318751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763343507142997E-2"/>
                  <c:y val="-3.0057961504811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763343507143101E-2"/>
                  <c:y val="-3.2773794337160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763343507142997E-2"/>
                  <c:y val="-3.0057961504811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735581285719802E-2"/>
                  <c:y val="-4.1729951376388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2763343507143101E-2"/>
                  <c:y val="-3.4687591134441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2763343507143101E-2"/>
                  <c:y val="-3.0057961504811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763343507142997E-2"/>
                  <c:y val="-2.54283318751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2763343507142997E-2"/>
                  <c:y val="-3.0057961504811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Raleway" panose="020B0503030101060003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Figure!$A$2:$A$10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Figure!$C$2:$C$10</c:f>
              <c:numCache>
                <c:formatCode>0.0%</c:formatCode>
                <c:ptCount val="9"/>
                <c:pt idx="0">
                  <c:v>0.623</c:v>
                </c:pt>
                <c:pt idx="1">
                  <c:v>0.58199999999999996</c:v>
                </c:pt>
                <c:pt idx="2">
                  <c:v>0.48799999999999999</c:v>
                </c:pt>
                <c:pt idx="3">
                  <c:v>0.46700000000000003</c:v>
                </c:pt>
                <c:pt idx="4">
                  <c:v>0.38700000000000001</c:v>
                </c:pt>
                <c:pt idx="5">
                  <c:v>0.39100000000000001</c:v>
                </c:pt>
                <c:pt idx="6">
                  <c:v>0.33200000000000002</c:v>
                </c:pt>
                <c:pt idx="7">
                  <c:v>0.312</c:v>
                </c:pt>
                <c:pt idx="8">
                  <c:v>0.248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09B3-564D-B2AF-3431790B3A35}"/>
            </c:ext>
          </c:extLst>
        </c:ser>
        <c:ser>
          <c:idx val="2"/>
          <c:order val="2"/>
          <c:tx>
            <c:strRef>
              <c:f>Figure!$D$1</c:f>
              <c:strCache>
                <c:ptCount val="1"/>
                <c:pt idx="0">
                  <c:v>&gt;10,000 copies/ml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763343507143101E-2"/>
                  <c:y val="-3.468759113444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763343507142997E-2"/>
                  <c:y val="-3.9317220764071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763343507143101E-2"/>
                  <c:y val="-3.4687591134441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763343507142997E-2"/>
                  <c:y val="-3.0057961504811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049363823765199E-2"/>
                  <c:y val="-4.0721378599692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2763343507143101E-2"/>
                  <c:y val="-3.4687591134441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2763343507143101E-2"/>
                  <c:y val="-3.0057961504811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763343507142997E-2"/>
                  <c:y val="-2.54283318751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2763343507142997E-2"/>
                  <c:y val="-3.0057961504811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09B3-564D-B2AF-3431790B3A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Raleway" panose="020B0503030101060003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Figure!$A$2:$A$10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Figure!$D$2:$D$10</c:f>
              <c:numCache>
                <c:formatCode>0.0%</c:formatCode>
                <c:ptCount val="9"/>
                <c:pt idx="0">
                  <c:v>0.46</c:v>
                </c:pt>
                <c:pt idx="1">
                  <c:v>0.40799999999999997</c:v>
                </c:pt>
                <c:pt idx="2">
                  <c:v>0.35499999999999998</c:v>
                </c:pt>
                <c:pt idx="3">
                  <c:v>0.34599999999999997</c:v>
                </c:pt>
                <c:pt idx="4">
                  <c:v>0.27500000000000002</c:v>
                </c:pt>
                <c:pt idx="5">
                  <c:v>0.27300000000000002</c:v>
                </c:pt>
                <c:pt idx="6">
                  <c:v>0.24199999999999999</c:v>
                </c:pt>
                <c:pt idx="7">
                  <c:v>0.218</c:v>
                </c:pt>
                <c:pt idx="8">
                  <c:v>0.17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09B3-564D-B2AF-3431790B3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007232"/>
        <c:axId val="133007624"/>
      </c:lineChart>
      <c:catAx>
        <c:axId val="133007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Raleway" panose="020B0503030101060003"/>
                    <a:ea typeface="+mn-ea"/>
                    <a:cs typeface="+mn-cs"/>
                  </a:defRPr>
                </a:pPr>
                <a:r>
                  <a:rPr lang="en-US" sz="1800" b="1">
                    <a:latin typeface="Raleway" panose="020B0503030101060003"/>
                  </a:rPr>
                  <a:t>Year of HIV diagnosis</a:t>
                </a:r>
              </a:p>
            </c:rich>
          </c:tx>
          <c:layout>
            <c:manualLayout>
              <c:xMode val="edge"/>
              <c:yMode val="edge"/>
              <c:x val="0.41034802734611597"/>
              <c:y val="0.942783760121800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Raleway" panose="020B0503030101060003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Raleway" panose="020B0503030101060003"/>
                <a:ea typeface="+mn-ea"/>
                <a:cs typeface="+mn-cs"/>
              </a:defRPr>
            </a:pPr>
            <a:endParaRPr lang="en-US"/>
          </a:p>
        </c:txPr>
        <c:crossAx val="133007624"/>
        <c:crossesAt val="0"/>
        <c:auto val="1"/>
        <c:lblAlgn val="ctr"/>
        <c:lblOffset val="100"/>
        <c:noMultiLvlLbl val="0"/>
      </c:catAx>
      <c:valAx>
        <c:axId val="1330076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Raleway" panose="020B0503030101060003"/>
                    <a:ea typeface="+mn-ea"/>
                    <a:cs typeface="+mn-cs"/>
                  </a:defRPr>
                </a:pPr>
                <a:r>
                  <a:rPr lang="en-US" sz="1600" b="1">
                    <a:latin typeface="Raleway" panose="020B0503030101060003"/>
                  </a:rPr>
                  <a:t>Percent time spent above viral threshold</a:t>
                </a:r>
              </a:p>
            </c:rich>
          </c:tx>
          <c:layout>
            <c:manualLayout>
              <c:xMode val="edge"/>
              <c:yMode val="edge"/>
              <c:x val="1.8237430478241799E-2"/>
              <c:y val="7.529702532607669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Raleway" panose="020B0503030101060003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Raleway" panose="020B0503030101060003"/>
                <a:ea typeface="+mn-ea"/>
                <a:cs typeface="+mn-cs"/>
              </a:defRPr>
            </a:pPr>
            <a:endParaRPr lang="en-US"/>
          </a:p>
        </c:txPr>
        <c:crossAx val="133007232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932374088418101"/>
          <c:y val="3.5846859924632303E-2"/>
          <c:w val="0.66901809912197496"/>
          <c:h val="6.284960190032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Raleway" panose="020B0503030101060003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264BD-0E53-2744-914B-D5C5033D623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551A7-7641-E44B-9D54-7B6957F63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5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51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37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22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51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93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10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41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22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8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12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9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04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88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551A7-7641-E44B-9D54-7B6957F631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7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2186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Trends in percent time spent </a:t>
            </a:r>
            <a:r>
              <a:rPr lang="en-US" dirty="0" err="1"/>
              <a:t>viremic</a:t>
            </a:r>
            <a:r>
              <a:rPr lang="en-US" dirty="0"/>
              <a:t> among persons newly diagnosed with HIV, San Francisco, CA, USA, 2008-2016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59784"/>
            <a:ext cx="6400800" cy="1895296"/>
          </a:xfrm>
        </p:spPr>
        <p:txBody>
          <a:bodyPr>
            <a:normAutofit fontScale="77500" lnSpcReduction="20000"/>
          </a:bodyPr>
          <a:lstStyle/>
          <a:p>
            <a:r>
              <a:rPr lang="en-US" sz="2800" u="sng" dirty="0"/>
              <a:t>Alison Hughes, PhD, MPH</a:t>
            </a:r>
          </a:p>
          <a:p>
            <a:r>
              <a:rPr lang="en-US" sz="2800" dirty="0"/>
              <a:t>Ling Hsu, MPH</a:t>
            </a:r>
          </a:p>
          <a:p>
            <a:r>
              <a:rPr lang="en-US" sz="2800" dirty="0"/>
              <a:t>Susan </a:t>
            </a:r>
            <a:r>
              <a:rPr lang="en-US" sz="2800" dirty="0" err="1"/>
              <a:t>Scheer</a:t>
            </a:r>
            <a:r>
              <a:rPr lang="en-US" sz="2800" dirty="0"/>
              <a:t>, PhD, MPH</a:t>
            </a:r>
          </a:p>
          <a:p>
            <a:endParaRPr lang="en-US" sz="2800" dirty="0"/>
          </a:p>
          <a:p>
            <a:r>
              <a:rPr lang="en-US" sz="1900" dirty="0"/>
              <a:t>San Francisco Department of Public Health</a:t>
            </a:r>
          </a:p>
          <a:p>
            <a:r>
              <a:rPr lang="en-US" sz="1900" dirty="0"/>
              <a:t>San Francisco, CA, USA</a:t>
            </a:r>
          </a:p>
        </p:txBody>
      </p:sp>
    </p:spTree>
    <p:extLst>
      <p:ext uri="{BB962C8B-B14F-4D97-AF65-F5344CB8AC3E}">
        <p14:creationId xmlns:p14="http://schemas.microsoft.com/office/powerpoint/2010/main" val="40517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DE064-C0F6-DC42-B464-12A986045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Mean percent time spent above each viral threshold among newly diagnosed persons, San Francisco, 2008-2016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521904"/>
              </p:ext>
            </p:extLst>
          </p:nvPr>
        </p:nvGraphicFramePr>
        <p:xfrm>
          <a:off x="228600" y="1600200"/>
          <a:ext cx="868679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172200"/>
            <a:ext cx="64008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7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76200"/>
            <a:ext cx="8018280" cy="1143000"/>
          </a:xfrm>
        </p:spPr>
        <p:txBody>
          <a:bodyPr>
            <a:noAutofit/>
          </a:bodyPr>
          <a:lstStyle/>
          <a:p>
            <a:r>
              <a:rPr lang="en-US" sz="2400" dirty="0"/>
              <a:t>Percent time spent above each viral threshold during 12 months after HIV diagnosis by year of HIV diagnosis, San Francisco, 2008-2016.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751003"/>
              </p:ext>
            </p:extLst>
          </p:nvPr>
        </p:nvGraphicFramePr>
        <p:xfrm>
          <a:off x="71120" y="1417638"/>
          <a:ext cx="9072879" cy="54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0" y="2209800"/>
            <a:ext cx="22098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aleway" panose="020B0503030101060003"/>
              </a:rPr>
              <a:t>Cochran-Armitage test for trend </a:t>
            </a:r>
            <a:r>
              <a:rPr lang="en-US" dirty="0" smtClean="0">
                <a:latin typeface="Raleway" panose="020B0503030101060003"/>
              </a:rPr>
              <a:t>p&lt;0.0001 </a:t>
            </a:r>
            <a:r>
              <a:rPr lang="en-US" dirty="0">
                <a:latin typeface="Raleway" panose="020B0503030101060003"/>
              </a:rPr>
              <a:t>for each threshold</a:t>
            </a:r>
          </a:p>
        </p:txBody>
      </p:sp>
      <p:sp>
        <p:nvSpPr>
          <p:cNvPr id="6" name="Oval 5"/>
          <p:cNvSpPr/>
          <p:nvPr/>
        </p:nvSpPr>
        <p:spPr>
          <a:xfrm>
            <a:off x="838200" y="2514600"/>
            <a:ext cx="838200" cy="381000"/>
          </a:xfrm>
          <a:prstGeom prst="ellipse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0000" y="4305300"/>
            <a:ext cx="838200" cy="381000"/>
          </a:xfrm>
          <a:prstGeom prst="ellipse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14400" y="2971800"/>
            <a:ext cx="838200" cy="304800"/>
          </a:xfrm>
          <a:prstGeom prst="ellipse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96200" y="4709320"/>
            <a:ext cx="838200" cy="319880"/>
          </a:xfrm>
          <a:prstGeom prst="ellipse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14400" y="3657600"/>
            <a:ext cx="838200" cy="334962"/>
          </a:xfrm>
          <a:prstGeom prst="ellipse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96200" y="5044280"/>
            <a:ext cx="838200" cy="289720"/>
          </a:xfrm>
          <a:prstGeom prst="ellipse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5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3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DE064-C0F6-DC42-B464-12A986045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9"/>
            <a:ext cx="9067799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Multivariable factors associated with person time &gt;200 copies/ml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172200"/>
            <a:ext cx="6705600" cy="64008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r>
              <a:rPr lang="en-US" sz="1400" dirty="0" smtClean="0"/>
              <a:t>*No significant differences by gender, race/ethnicity or insurance type.</a:t>
            </a:r>
            <a:endParaRPr lang="en-US" sz="1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DEEC49E-5953-DC47-88E7-39FFD27794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524616"/>
              </p:ext>
            </p:extLst>
          </p:nvPr>
        </p:nvGraphicFramePr>
        <p:xfrm>
          <a:off x="562860" y="1529900"/>
          <a:ext cx="8017578" cy="456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1140">
                  <a:extLst>
                    <a:ext uri="{9D8B030D-6E8A-4147-A177-3AD203B41FA5}">
                      <a16:colId xmlns:a16="http://schemas.microsoft.com/office/drawing/2014/main" xmlns="" val="242825879"/>
                    </a:ext>
                  </a:extLst>
                </a:gridCol>
                <a:gridCol w="3246438">
                  <a:extLst>
                    <a:ext uri="{9D8B030D-6E8A-4147-A177-3AD203B41FA5}">
                      <a16:colId xmlns:a16="http://schemas.microsoft.com/office/drawing/2014/main" xmlns="" val="3987159833"/>
                    </a:ext>
                  </a:extLst>
                </a:gridCol>
              </a:tblGrid>
              <a:tr h="39260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Adjusted Rate Ratio</a:t>
                      </a:r>
                      <a:r>
                        <a:rPr lang="en-US" sz="1800" baseline="0" dirty="0">
                          <a:latin typeface="+mn-lt"/>
                        </a:rPr>
                        <a:t> (95% CI)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3785335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Year of HIV </a:t>
                      </a:r>
                      <a:r>
                        <a:rPr lang="en-US" sz="1800" dirty="0" smtClean="0">
                          <a:latin typeface="+mn-lt"/>
                        </a:rPr>
                        <a:t>diagnosis (numeric)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0.96 (0.95, 0.97)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74491248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MSM-PWID (vs MSM)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1.15 (1.06, 1.24)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00522450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 25-29 years (vs 50+ years)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 (1, 1.2)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58087491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Homeless (vs housed)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1.12 (1.02, 1.22)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22353435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CD4 count 0-199 (vs 500+)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0.87 (0.81, 0.94)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CD4 count 200-349 (vs 500+)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0.89 (0.83, 0.96)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Time from HIV diagnosis to 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31-90 days (vs 0-7 days)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1.21 (1.11, 1.32)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91-365 days (vs 0-7 days)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 (1.54, 1.86)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9092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known ART use within 1 year after HIV diagnosis (vs 0-7 days)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1.78 (1.62, 1.95)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0" y="1905000"/>
            <a:ext cx="3246438" cy="393192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2330824"/>
            <a:ext cx="3246438" cy="336176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0" y="2711824"/>
            <a:ext cx="3246438" cy="336176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0" y="3124200"/>
            <a:ext cx="3246438" cy="336176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3505200"/>
            <a:ext cx="3246438" cy="762000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40427" y="4724400"/>
            <a:ext cx="3246438" cy="1295400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5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Date of diagnosis vs. HIV acquisition</a:t>
            </a:r>
          </a:p>
          <a:p>
            <a:pPr lvl="1"/>
            <a:r>
              <a:rPr lang="en-US" dirty="0"/>
              <a:t>No viral load information before HIV diagnosis</a:t>
            </a:r>
          </a:p>
          <a:p>
            <a:r>
              <a:rPr lang="en-US" dirty="0"/>
              <a:t>Misclassification of outcome</a:t>
            </a:r>
          </a:p>
          <a:p>
            <a:pPr lvl="1"/>
            <a:r>
              <a:rPr lang="en-US" dirty="0"/>
              <a:t>Assumes linear relationship</a:t>
            </a:r>
          </a:p>
          <a:p>
            <a:pPr lvl="1"/>
            <a:r>
              <a:rPr lang="en-US" dirty="0"/>
              <a:t>Less reliable if great amount of time between VL pairs</a:t>
            </a:r>
          </a:p>
          <a:p>
            <a:pPr lvl="1"/>
            <a:r>
              <a:rPr lang="en-US" dirty="0"/>
              <a:t>Loss to follow-up</a:t>
            </a:r>
          </a:p>
          <a:p>
            <a:r>
              <a:rPr lang="en-US" dirty="0"/>
              <a:t>Unmeasured confounding</a:t>
            </a:r>
          </a:p>
          <a:p>
            <a:pPr lvl="1"/>
            <a:r>
              <a:rPr lang="en-US" dirty="0"/>
              <a:t>ART prescription vs. adherence</a:t>
            </a:r>
          </a:p>
          <a:p>
            <a:pPr lvl="1"/>
            <a:r>
              <a:rPr lang="en-US" dirty="0"/>
              <a:t>Social factors not recorded in HIV registry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62484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Lower CD4 count associated with decreased time spent </a:t>
            </a:r>
            <a:r>
              <a:rPr lang="en-US" dirty="0" err="1" smtClean="0"/>
              <a:t>viremic</a:t>
            </a:r>
            <a:endParaRPr lang="en-US" dirty="0" smtClean="0"/>
          </a:p>
          <a:p>
            <a:r>
              <a:rPr lang="en-US" dirty="0" smtClean="0"/>
              <a:t>Results likely underestimate time spent </a:t>
            </a:r>
            <a:r>
              <a:rPr lang="en-US" dirty="0" err="1" smtClean="0"/>
              <a:t>viremic</a:t>
            </a:r>
            <a:r>
              <a:rPr lang="en-US" dirty="0" smtClean="0"/>
              <a:t> due to exclusion criteria</a:t>
            </a:r>
          </a:p>
          <a:p>
            <a:pPr lvl="1"/>
            <a:r>
              <a:rPr lang="en-US" dirty="0" smtClean="0"/>
              <a:t>Newly diagnosed persons with fewer than two viral loads were excluded (23%)</a:t>
            </a:r>
          </a:p>
          <a:p>
            <a:r>
              <a:rPr lang="en-US" dirty="0" smtClean="0"/>
              <a:t>Vulnerable populations, including younger ages and homeless individuals, were more likely to be excluded</a:t>
            </a:r>
            <a:endParaRPr lang="en-US" dirty="0"/>
          </a:p>
          <a:p>
            <a:pPr lvl="1"/>
            <a:r>
              <a:rPr lang="en-US" dirty="0" smtClean="0"/>
              <a:t>Adjusted RRs biased towards null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62484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Time spent above each </a:t>
            </a:r>
            <a:r>
              <a:rPr lang="en-US" dirty="0" err="1"/>
              <a:t>viremic</a:t>
            </a:r>
            <a:r>
              <a:rPr lang="en-US" dirty="0"/>
              <a:t> level decreased significantly among newly diagnosed persons from 2008 to </a:t>
            </a:r>
            <a:r>
              <a:rPr lang="en-US" dirty="0" smtClean="0"/>
              <a:t>2016 and </a:t>
            </a:r>
            <a:r>
              <a:rPr lang="en-US" dirty="0"/>
              <a:t>likely contributed to the decreased HIV incidence </a:t>
            </a:r>
            <a:r>
              <a:rPr lang="en-US" dirty="0" smtClean="0"/>
              <a:t>observed.</a:t>
            </a:r>
            <a:endParaRPr lang="en-US" dirty="0"/>
          </a:p>
          <a:p>
            <a:r>
              <a:rPr lang="en-US" dirty="0" smtClean="0"/>
              <a:t>PWID </a:t>
            </a:r>
            <a:r>
              <a:rPr lang="en-US" dirty="0"/>
              <a:t>(including MSM-PWID) and younger age </a:t>
            </a:r>
            <a:r>
              <a:rPr lang="en-US" dirty="0" smtClean="0"/>
              <a:t>spent more person-time </a:t>
            </a:r>
            <a:r>
              <a:rPr lang="en-US" dirty="0" err="1"/>
              <a:t>viremic</a:t>
            </a:r>
            <a:r>
              <a:rPr lang="en-US" dirty="0"/>
              <a:t>. </a:t>
            </a:r>
          </a:p>
          <a:p>
            <a:r>
              <a:rPr lang="en-US" dirty="0"/>
              <a:t>Homeless individuals spent more person-time &gt;200 copies/ml.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67056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None to declare.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66294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Virologic</a:t>
            </a:r>
            <a:r>
              <a:rPr lang="en-US" dirty="0"/>
              <a:t> suppression benefits </a:t>
            </a:r>
            <a:r>
              <a:rPr lang="en-US" dirty="0" smtClean="0"/>
              <a:t>individuals </a:t>
            </a:r>
            <a:r>
              <a:rPr lang="en-US" dirty="0"/>
              <a:t>and reduces transmission.</a:t>
            </a:r>
          </a:p>
          <a:p>
            <a:r>
              <a:rPr lang="en-US" dirty="0"/>
              <a:t>Risk of sexual HIV transmission increases as HIV viral load increases.</a:t>
            </a:r>
          </a:p>
          <a:p>
            <a:r>
              <a:rPr lang="en-US" dirty="0" smtClean="0"/>
              <a:t>Persons </a:t>
            </a:r>
            <a:r>
              <a:rPr lang="en-US" dirty="0"/>
              <a:t>newly diagnosed with HIV are at greater risk of </a:t>
            </a:r>
            <a:r>
              <a:rPr lang="en-US" dirty="0" smtClean="0"/>
              <a:t>co-morbidities and transmission </a:t>
            </a:r>
            <a:r>
              <a:rPr lang="en-US" dirty="0"/>
              <a:t>until </a:t>
            </a:r>
            <a:r>
              <a:rPr lang="en-US" dirty="0" smtClean="0"/>
              <a:t>ART initiation and </a:t>
            </a:r>
            <a:r>
              <a:rPr lang="en-US" dirty="0"/>
              <a:t>sustained viral suppression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126164"/>
            <a:ext cx="62484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76200"/>
            <a:ext cx="8018280" cy="1143000"/>
          </a:xfrm>
        </p:spPr>
        <p:txBody>
          <a:bodyPr>
            <a:noAutofit/>
          </a:bodyPr>
          <a:lstStyle/>
          <a:p>
            <a:r>
              <a:rPr lang="en-US" sz="2400" dirty="0"/>
              <a:t>Number of new HIV diagnoses and viral suppression by year of diagnosis, San Francisco, 2008-2016.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49202391"/>
              </p:ext>
            </p:extLst>
          </p:nvPr>
        </p:nvGraphicFramePr>
        <p:xfrm>
          <a:off x="381000" y="1397000"/>
          <a:ext cx="8534400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172200"/>
            <a:ext cx="62484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143000" y="1600200"/>
            <a:ext cx="838200" cy="381000"/>
          </a:xfrm>
          <a:prstGeom prst="ellipse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85E448A-B621-134B-A64E-A5CAA0676F53}"/>
              </a:ext>
            </a:extLst>
          </p:cNvPr>
          <p:cNvSpPr txBox="1"/>
          <p:nvPr/>
        </p:nvSpPr>
        <p:spPr>
          <a:xfrm>
            <a:off x="1359876" y="3503684"/>
            <a:ext cx="773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Raleway" panose="020B0503030101060003"/>
              </a:rPr>
              <a:t>40%</a:t>
            </a:r>
            <a:endParaRPr lang="en-US" sz="1600" b="1" dirty="0">
              <a:latin typeface="Raleway" panose="020B0503030101060003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8600" y="1379537"/>
            <a:ext cx="1066800" cy="4013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162800" y="3429000"/>
            <a:ext cx="838200" cy="381000"/>
          </a:xfrm>
          <a:prstGeom prst="ellipse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094EDEA-30E4-3A47-8CB6-01BFF3BC132F}"/>
              </a:ext>
            </a:extLst>
          </p:cNvPr>
          <p:cNvSpPr txBox="1"/>
          <p:nvPr/>
        </p:nvSpPr>
        <p:spPr>
          <a:xfrm>
            <a:off x="7315200" y="1828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Raleway" panose="020B0503030101060003"/>
              </a:rPr>
              <a:t>85%</a:t>
            </a:r>
            <a:endParaRPr lang="en-US" sz="1600" b="1" dirty="0">
              <a:latin typeface="Raleway" panose="020B0503030101060003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447800"/>
            <a:ext cx="1066800" cy="4013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8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series"/>
        </p:bldSub>
      </p:bldGraphic>
      <p:bldGraphic spid="9" grpId="1">
        <p:bldSub>
          <a:bldChart bld="series"/>
        </p:bldSub>
      </p:bldGraphic>
      <p:bldP spid="3" grpId="0" animBg="1"/>
      <p:bldP spid="3" grpId="1" animBg="1"/>
      <p:bldP spid="5" grpId="0"/>
      <p:bldP spid="6" grpId="0" animBg="1"/>
      <p:bldP spid="7" grpId="0" animBg="1"/>
      <p:bldP spid="7" grpId="1" animBg="1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Examine the amount of time spent </a:t>
            </a:r>
            <a:r>
              <a:rPr lang="en-US" dirty="0" err="1"/>
              <a:t>viremic</a:t>
            </a:r>
            <a:r>
              <a:rPr lang="en-US" dirty="0"/>
              <a:t> among persons newly diagnosed with HIV in San Francisco.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Determine if any differences by:</a:t>
            </a:r>
          </a:p>
          <a:p>
            <a:pPr lvl="1">
              <a:buFont typeface="Arial"/>
              <a:buChar char="•"/>
            </a:pPr>
            <a:r>
              <a:rPr lang="en-US" dirty="0"/>
              <a:t>Year of HIV diagnosis</a:t>
            </a:r>
          </a:p>
          <a:p>
            <a:pPr lvl="1">
              <a:buFont typeface="Arial"/>
              <a:buChar char="•"/>
            </a:pPr>
            <a:r>
              <a:rPr lang="en-US" dirty="0"/>
              <a:t>Demographic factors</a:t>
            </a:r>
          </a:p>
          <a:p>
            <a:pPr lvl="1">
              <a:buFont typeface="Arial"/>
              <a:buChar char="•"/>
            </a:pPr>
            <a:r>
              <a:rPr lang="en-US" dirty="0"/>
              <a:t>Clinical factors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64008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Inclusion criteria:</a:t>
            </a:r>
          </a:p>
          <a:p>
            <a:r>
              <a:rPr lang="en-US" dirty="0"/>
              <a:t>HIV diagnosis during 2008-2016</a:t>
            </a:r>
          </a:p>
          <a:p>
            <a:r>
              <a:rPr lang="en-US" dirty="0"/>
              <a:t>San Francisco resident at time of diagnosis</a:t>
            </a:r>
          </a:p>
          <a:p>
            <a:r>
              <a:rPr lang="en-US" dirty="0"/>
              <a:t>Alive 12 months after HIV diagnosis</a:t>
            </a:r>
          </a:p>
          <a:p>
            <a:r>
              <a:rPr lang="en-US" dirty="0"/>
              <a:t>≥2 viral load tests within 12 months after HIV diagnosis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64008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Method for estimating time spent &gt;</a:t>
            </a:r>
            <a:r>
              <a:rPr lang="en-US" sz="2800" dirty="0" smtClean="0"/>
              <a:t>10000 </a:t>
            </a:r>
            <a:r>
              <a:rPr lang="en-US" sz="2800" dirty="0"/>
              <a:t>copies/ml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84557661"/>
              </p:ext>
            </p:extLst>
          </p:nvPr>
        </p:nvGraphicFramePr>
        <p:xfrm>
          <a:off x="173964" y="1287234"/>
          <a:ext cx="8767802" cy="557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91715" y="1374209"/>
            <a:ext cx="608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VL1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8815" y="1561399"/>
            <a:ext cx="608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VL2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19151" y="5234268"/>
            <a:ext cx="608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VL3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32890" y="3309293"/>
            <a:ext cx="608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VL4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34" y="6545454"/>
            <a:ext cx="8267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References: Gardner CROI 2014; Marks AIDS 2015; </a:t>
            </a:r>
            <a:r>
              <a:rPr lang="en-US" sz="1600" dirty="0" err="1"/>
              <a:t>Buchacz</a:t>
            </a:r>
            <a:r>
              <a:rPr lang="en-US" sz="1600" dirty="0"/>
              <a:t> CROI 2017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609231" y="5520159"/>
            <a:ext cx="0" cy="8344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656378" y="3722825"/>
            <a:ext cx="8196" cy="18807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92468" y="5702124"/>
            <a:ext cx="465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95435" y="5703624"/>
            <a:ext cx="57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211</a:t>
            </a:r>
          </a:p>
        </p:txBody>
      </p:sp>
      <p:sp>
        <p:nvSpPr>
          <p:cNvPr id="43" name="Freeform 42"/>
          <p:cNvSpPr/>
          <p:nvPr/>
        </p:nvSpPr>
        <p:spPr>
          <a:xfrm>
            <a:off x="1426633" y="1727200"/>
            <a:ext cx="2463800" cy="1295400"/>
          </a:xfrm>
          <a:custGeom>
            <a:avLst/>
            <a:gdLst>
              <a:gd name="connsiteX0" fmla="*/ 0 w 2463800"/>
              <a:gd name="connsiteY0" fmla="*/ 0 h 1295400"/>
              <a:gd name="connsiteX1" fmla="*/ 1744134 w 2463800"/>
              <a:gd name="connsiteY1" fmla="*/ 262467 h 1295400"/>
              <a:gd name="connsiteX2" fmla="*/ 2463800 w 2463800"/>
              <a:gd name="connsiteY2" fmla="*/ 1291167 h 1295400"/>
              <a:gd name="connsiteX3" fmla="*/ 8467 w 2463800"/>
              <a:gd name="connsiteY3" fmla="*/ 1295400 h 1295400"/>
              <a:gd name="connsiteX4" fmla="*/ 0 w 2463800"/>
              <a:gd name="connsiteY4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3800" h="1295400">
                <a:moveTo>
                  <a:pt x="0" y="0"/>
                </a:moveTo>
                <a:lnTo>
                  <a:pt x="1744134" y="262467"/>
                </a:lnTo>
                <a:lnTo>
                  <a:pt x="2463800" y="1291167"/>
                </a:lnTo>
                <a:lnTo>
                  <a:pt x="8467" y="1295400"/>
                </a:lnTo>
                <a:cubicBezTo>
                  <a:pt x="5645" y="863600"/>
                  <a:pt x="2822" y="431800"/>
                  <a:pt x="0" y="0"/>
                </a:cubicBezTo>
                <a:close/>
              </a:path>
            </a:pathLst>
          </a:custGeom>
          <a:pattFill prst="pct50">
            <a:fgClr>
              <a:srgbClr val="ED1C24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426507" y="3026740"/>
            <a:ext cx="7323899" cy="0"/>
          </a:xfrm>
          <a:prstGeom prst="line">
            <a:avLst/>
          </a:prstGeom>
          <a:ln>
            <a:solidFill>
              <a:srgbClr val="EF41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3" idx="1"/>
          </p:cNvCxnSpPr>
          <p:nvPr/>
        </p:nvCxnSpPr>
        <p:spPr>
          <a:xfrm>
            <a:off x="3170767" y="1989667"/>
            <a:ext cx="13757" cy="361393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365626" y="1542871"/>
            <a:ext cx="4473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 for hypothetical individual</a:t>
            </a:r>
          </a:p>
          <a:p>
            <a:endParaRPr lang="en-US" i="1" dirty="0"/>
          </a:p>
          <a:p>
            <a:r>
              <a:rPr lang="en-US" dirty="0">
                <a:solidFill>
                  <a:srgbClr val="ED1C24"/>
                </a:solidFill>
              </a:rPr>
              <a:t>Orange shaded area shows the time spent above </a:t>
            </a:r>
            <a:r>
              <a:rPr lang="en-US" dirty="0" smtClean="0">
                <a:solidFill>
                  <a:srgbClr val="ED1C24"/>
                </a:solidFill>
              </a:rPr>
              <a:t>10000 </a:t>
            </a:r>
            <a:r>
              <a:rPr lang="en-US" dirty="0">
                <a:solidFill>
                  <a:srgbClr val="ED1C24"/>
                </a:solidFill>
              </a:rPr>
              <a:t>copies/ml</a:t>
            </a:r>
          </a:p>
        </p:txBody>
      </p:sp>
      <p:sp>
        <p:nvSpPr>
          <p:cNvPr id="3" name="Left Brace 2"/>
          <p:cNvSpPr/>
          <p:nvPr/>
        </p:nvSpPr>
        <p:spPr>
          <a:xfrm rot="16200000" flipV="1">
            <a:off x="2171480" y="2316242"/>
            <a:ext cx="987196" cy="2450709"/>
          </a:xfrm>
          <a:prstGeom prst="leftBrace">
            <a:avLst/>
          </a:prstGeom>
          <a:ln>
            <a:solidFill>
              <a:srgbClr val="ED1C2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7490" y="4056452"/>
            <a:ext cx="2342085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ED1C24"/>
                </a:solidFill>
              </a:rPr>
              <a:t>124 days spent above </a:t>
            </a:r>
            <a:r>
              <a:rPr lang="en-US" dirty="0" smtClean="0">
                <a:solidFill>
                  <a:srgbClr val="ED1C24"/>
                </a:solidFill>
              </a:rPr>
              <a:t>10000 </a:t>
            </a:r>
            <a:r>
              <a:rPr lang="en-US" dirty="0">
                <a:solidFill>
                  <a:srgbClr val="ED1C24"/>
                </a:solidFill>
              </a:rPr>
              <a:t>copies/ml</a:t>
            </a:r>
          </a:p>
          <a:p>
            <a:pPr algn="ctr"/>
            <a:endParaRPr lang="en-US" dirty="0">
              <a:solidFill>
                <a:srgbClr val="ED1C24"/>
              </a:solidFill>
            </a:endParaRPr>
          </a:p>
          <a:p>
            <a:pPr algn="ctr"/>
            <a:r>
              <a:rPr lang="en-US" dirty="0">
                <a:solidFill>
                  <a:srgbClr val="ED1C24"/>
                </a:solidFill>
              </a:rPr>
              <a:t>34% of the 12 months after HIV diagnosis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886200" y="3048000"/>
            <a:ext cx="0" cy="25556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90743" y="5726668"/>
            <a:ext cx="674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0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  <p:bldP spid="6" grpId="0" uiExpand="1"/>
      <p:bldP spid="7" grpId="0" uiExpand="1"/>
      <p:bldP spid="8" grpId="0" uiExpand="1"/>
      <p:bldP spid="9" grpId="0"/>
      <p:bldP spid="43" grpId="0" animBg="1"/>
      <p:bldP spid="3" grpId="0" animBg="1"/>
      <p:bldP spid="11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219200"/>
            <a:ext cx="8018280" cy="6471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Multivariate regression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0380" y="1828800"/>
            <a:ext cx="3760901" cy="1920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u="sng" dirty="0"/>
              <a:t>Exposure:</a:t>
            </a:r>
          </a:p>
          <a:p>
            <a:pPr marL="0" indent="0" algn="ctr">
              <a:buFont typeface="Arial"/>
              <a:buNone/>
            </a:pPr>
            <a:endParaRPr lang="en-US" sz="1000" b="1" u="sng" dirty="0"/>
          </a:p>
          <a:p>
            <a:pPr marL="0" indent="0" algn="ctr">
              <a:buFont typeface="Arial"/>
              <a:buNone/>
            </a:pPr>
            <a:r>
              <a:rPr lang="en-US" sz="2400" dirty="0"/>
              <a:t>year of HIV diagnosis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21281" y="1828799"/>
            <a:ext cx="4060719" cy="1920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u="sng" dirty="0"/>
              <a:t>Outcome:</a:t>
            </a:r>
          </a:p>
          <a:p>
            <a:pPr marL="0" indent="0" algn="ctr">
              <a:buFont typeface="Arial"/>
              <a:buNone/>
            </a:pPr>
            <a:r>
              <a:rPr lang="en-US" sz="2400" dirty="0"/>
              <a:t>days spent above each viral </a:t>
            </a:r>
            <a:r>
              <a:rPr lang="en-US" sz="2400" dirty="0" smtClean="0"/>
              <a:t>threshold in 12 months after diagnosis </a:t>
            </a:r>
            <a:endParaRPr lang="en-US" sz="2400" dirty="0"/>
          </a:p>
          <a:p>
            <a:pPr marL="0" indent="0" algn="ctr">
              <a:buFont typeface="Arial"/>
              <a:buNone/>
            </a:pPr>
            <a:r>
              <a:rPr lang="en-US" sz="1400" dirty="0"/>
              <a:t>(offset parameter=number of days observed)</a:t>
            </a:r>
          </a:p>
          <a:p>
            <a:pPr marL="0" indent="0" algn="ctr">
              <a:buFont typeface="Arial"/>
              <a:buNone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172200"/>
            <a:ext cx="64770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083F230E-27E7-1F4D-94A6-C1765A1BDD43}"/>
              </a:ext>
            </a:extLst>
          </p:cNvPr>
          <p:cNvSpPr txBox="1">
            <a:spLocks/>
          </p:cNvSpPr>
          <p:nvPr/>
        </p:nvSpPr>
        <p:spPr>
          <a:xfrm>
            <a:off x="562860" y="3749041"/>
            <a:ext cx="7819140" cy="25755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200" b="1" u="sng" dirty="0"/>
              <a:t>Covariates:</a:t>
            </a:r>
            <a:endParaRPr lang="en-US" sz="2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gender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transmission category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race/ethnicity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age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housing 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CD4+ lymphocyte count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health insurance type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time from HIV diagnosis to ART initiation</a:t>
            </a:r>
          </a:p>
        </p:txBody>
      </p:sp>
    </p:spTree>
    <p:extLst>
      <p:ext uri="{BB962C8B-B14F-4D97-AF65-F5344CB8AC3E}">
        <p14:creationId xmlns:p14="http://schemas.microsoft.com/office/powerpoint/2010/main" val="17817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172200"/>
            <a:ext cx="86106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C2B06F2-DE1F-F64E-A742-03F24A573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157369"/>
              </p:ext>
            </p:extLst>
          </p:nvPr>
        </p:nvGraphicFramePr>
        <p:xfrm>
          <a:off x="381000" y="228600"/>
          <a:ext cx="8458200" cy="64313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xmlns="" val="2109015537"/>
                    </a:ext>
                  </a:extLst>
                </a:gridCol>
                <a:gridCol w="1601830">
                  <a:extLst>
                    <a:ext uri="{9D8B030D-6E8A-4147-A177-3AD203B41FA5}">
                      <a16:colId xmlns:a16="http://schemas.microsoft.com/office/drawing/2014/main" xmlns="" val="838132108"/>
                    </a:ext>
                  </a:extLst>
                </a:gridCol>
                <a:gridCol w="1578287">
                  <a:extLst>
                    <a:ext uri="{9D8B030D-6E8A-4147-A177-3AD203B41FA5}">
                      <a16:colId xmlns:a16="http://schemas.microsoft.com/office/drawing/2014/main" xmlns="" val="2652943970"/>
                    </a:ext>
                  </a:extLst>
                </a:gridCol>
                <a:gridCol w="271167"/>
                <a:gridCol w="1196916"/>
              </a:tblGrid>
              <a:tr h="238125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9508" marR="19508" marT="9754" marB="9754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9508" marR="19508" marT="9754" marB="975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Included</a:t>
                      </a:r>
                    </a:p>
                    <a:p>
                      <a:pPr algn="ctr"/>
                      <a:r>
                        <a:rPr lang="en-US" sz="1500" b="1" dirty="0" smtClean="0"/>
                        <a:t>n</a:t>
                      </a:r>
                      <a:r>
                        <a:rPr lang="en-US" sz="1500" b="1" baseline="0" dirty="0" smtClean="0"/>
                        <a:t> </a:t>
                      </a:r>
                      <a:r>
                        <a:rPr lang="en-US" sz="1500" b="1" dirty="0" smtClean="0"/>
                        <a:t>(%)</a:t>
                      </a:r>
                      <a:endParaRPr lang="en-US" sz="1500" b="1" dirty="0"/>
                    </a:p>
                  </a:txBody>
                  <a:tcPr marL="19508" marR="19508" marT="9754" marB="975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19508" marR="19508" marT="9754" marB="975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Excluded</a:t>
                      </a:r>
                    </a:p>
                    <a:p>
                      <a:pPr algn="ctr"/>
                      <a:r>
                        <a:rPr lang="en-US" sz="1500" b="1" dirty="0" smtClean="0"/>
                        <a:t>n (%)</a:t>
                      </a:r>
                      <a:endParaRPr lang="en-US" sz="1500" b="1" dirty="0"/>
                    </a:p>
                  </a:txBody>
                  <a:tcPr marL="19508" marR="19508" marT="9754" marB="975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Total</a:t>
                      </a:r>
                    </a:p>
                  </a:txBody>
                  <a:tcPr marL="19508" marR="19508" marT="9754" marB="9754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="1" dirty="0"/>
                    </a:p>
                  </a:txBody>
                  <a:tcPr marL="19508" marR="19508" marT="9754" marB="975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2556 (100%)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780 (100%)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1783021"/>
                  </a:ext>
                </a:extLst>
              </a:tr>
              <a:tr h="238125">
                <a:tc rowSpan="3"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Gender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Male</a:t>
                      </a:r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2292 (90%)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708 (91%)</a:t>
                      </a:r>
                    </a:p>
                  </a:txBody>
                  <a:tcPr marL="19508" marR="19508" marT="9754" marB="9754" anchor="ctr"/>
                </a:tc>
                <a:extLst>
                  <a:ext uri="{0D108BD9-81ED-4DB2-BD59-A6C34878D82A}">
                    <a16:rowId xmlns:a16="http://schemas.microsoft.com/office/drawing/2014/main" xmlns="" val="3106827555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Female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183  (7%)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49 (6%)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2567618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Trans female</a:t>
                      </a:r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81    (3%)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23 (3%)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extLst>
                  <a:ext uri="{0D108BD9-81ED-4DB2-BD59-A6C34878D82A}">
                    <a16:rowId xmlns:a16="http://schemas.microsoft.com/office/drawing/2014/main" xmlns="" val="462953978"/>
                  </a:ext>
                </a:extLst>
              </a:tr>
              <a:tr h="238125">
                <a:tc rowSpan="5"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Transmission category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MSM 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1862 (73%)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560 (72%)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6897521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PWID</a:t>
                      </a:r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168   (7%)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41 (5%)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extLst>
                  <a:ext uri="{0D108BD9-81ED-4DB2-BD59-A6C34878D82A}">
                    <a16:rowId xmlns:a16="http://schemas.microsoft.com/office/drawing/2014/main" xmlns="" val="4239120974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MSM-PWID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318  (12%)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104 (13%)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8586957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Heterosexual</a:t>
                      </a:r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157  (6%)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39 (5%)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extLst>
                  <a:ext uri="{0D108BD9-81ED-4DB2-BD59-A6C34878D82A}">
                    <a16:rowId xmlns:a16="http://schemas.microsoft.com/office/drawing/2014/main" xmlns="" val="1896872582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Other/Unidentified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51    (2%)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36 (5%)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</a:tr>
              <a:tr h="238125">
                <a:tc rowSpan="5"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Age at HIV diagnosis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16-24 years</a:t>
                      </a:r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253   (10%)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114 (15%)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extLst>
                  <a:ext uri="{0D108BD9-81ED-4DB2-BD59-A6C34878D82A}">
                    <a16:rowId xmlns:a16="http://schemas.microsoft.com/office/drawing/2014/main" xmlns="" val="184388265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25-29 years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400  (16%)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172 (22%)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0102817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30-39 years</a:t>
                      </a:r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798  (31%)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242</a:t>
                      </a:r>
                      <a:r>
                        <a:rPr lang="en-US" sz="1500" baseline="0" dirty="0" smtClean="0"/>
                        <a:t> (31%)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extLst>
                  <a:ext uri="{0D108BD9-81ED-4DB2-BD59-A6C34878D82A}">
                    <a16:rowId xmlns:a16="http://schemas.microsoft.com/office/drawing/2014/main" xmlns="" val="1770804171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40-49 years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715  (28%)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170 (22%)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1633026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50+ years </a:t>
                      </a:r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390  (15%)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82  (11%)</a:t>
                      </a:r>
                      <a:endParaRPr lang="en-US" sz="1500" dirty="0"/>
                    </a:p>
                  </a:txBody>
                  <a:tcPr marL="19508" marR="19508" marT="9754" marB="9754" anchor="ctr"/>
                </a:tc>
                <a:extLst>
                  <a:ext uri="{0D108BD9-81ED-4DB2-BD59-A6C34878D82A}">
                    <a16:rowId xmlns:a16="http://schemas.microsoft.com/office/drawing/2014/main" xmlns="" val="20574126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Housing status at HIV diagnosis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Homeless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220</a:t>
                      </a:r>
                      <a:r>
                        <a:rPr lang="en-US" sz="1500" baseline="0" dirty="0" smtClean="0"/>
                        <a:t>  </a:t>
                      </a:r>
                      <a:r>
                        <a:rPr lang="en-US" sz="1500" dirty="0" smtClean="0"/>
                        <a:t> (9%)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88  (11%)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9427592"/>
                  </a:ext>
                </a:extLst>
              </a:tr>
              <a:tr h="238125">
                <a:tc rowSpan="4"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Insurance at HIV diagnosis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Public </a:t>
                      </a:r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648  (25%)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162 (21%)</a:t>
                      </a:r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2313434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Private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1065 (42%)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218 (28%)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8909482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None</a:t>
                      </a:r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570  (22%)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256 (33%)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3855064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Missing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273  (11%)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144 (19%)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</a:tr>
              <a:tr h="238125"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Time from HIV diagnosis to ART initiation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0-7 days</a:t>
                      </a:r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316  (12%)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57  (7%)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489308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8-30 days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456  (18%)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25  (3%)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5886681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31-90 days</a:t>
                      </a:r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670  (26%)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36  (5%)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3120718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91-365 days</a:t>
                      </a:r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509  (20%)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65  (8%)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7097694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9508" marR="19508" marT="9754" marB="9754"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No known ART </a:t>
                      </a:r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605  (24%)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597 (77%)</a:t>
                      </a:r>
                      <a:endParaRPr lang="en-US" sz="1500" dirty="0"/>
                    </a:p>
                  </a:txBody>
                  <a:tcPr marL="19508" marR="19508" marT="9754" marB="975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8954793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F7954173-A4A9-4340-91BA-A1B2AFC79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113" y="149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205D7E3-15EB-0146-B468-4D97221A002B}"/>
              </a:ext>
            </a:extLst>
          </p:cNvPr>
          <p:cNvSpPr/>
          <p:nvPr/>
        </p:nvSpPr>
        <p:spPr>
          <a:xfrm>
            <a:off x="5791200" y="685800"/>
            <a:ext cx="3048000" cy="244612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205D7E3-15EB-0146-B468-4D97221A002B}"/>
              </a:ext>
            </a:extLst>
          </p:cNvPr>
          <p:cNvSpPr/>
          <p:nvPr/>
        </p:nvSpPr>
        <p:spPr>
          <a:xfrm>
            <a:off x="5791200" y="2671694"/>
            <a:ext cx="3048000" cy="244612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205D7E3-15EB-0146-B468-4D97221A002B}"/>
              </a:ext>
            </a:extLst>
          </p:cNvPr>
          <p:cNvSpPr/>
          <p:nvPr/>
        </p:nvSpPr>
        <p:spPr>
          <a:xfrm>
            <a:off x="5791200" y="2955788"/>
            <a:ext cx="3048000" cy="473212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205D7E3-15EB-0146-B468-4D97221A002B}"/>
              </a:ext>
            </a:extLst>
          </p:cNvPr>
          <p:cNvSpPr/>
          <p:nvPr/>
        </p:nvSpPr>
        <p:spPr>
          <a:xfrm>
            <a:off x="5791200" y="4179303"/>
            <a:ext cx="3048000" cy="244612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205D7E3-15EB-0146-B468-4D97221A002B}"/>
              </a:ext>
            </a:extLst>
          </p:cNvPr>
          <p:cNvSpPr/>
          <p:nvPr/>
        </p:nvSpPr>
        <p:spPr>
          <a:xfrm>
            <a:off x="5798127" y="6392032"/>
            <a:ext cx="3048000" cy="244612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205D7E3-15EB-0146-B468-4D97221A002B}"/>
              </a:ext>
            </a:extLst>
          </p:cNvPr>
          <p:cNvSpPr/>
          <p:nvPr/>
        </p:nvSpPr>
        <p:spPr>
          <a:xfrm>
            <a:off x="5798127" y="947385"/>
            <a:ext cx="1593273" cy="244612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205D7E3-15EB-0146-B468-4D97221A002B}"/>
              </a:ext>
            </a:extLst>
          </p:cNvPr>
          <p:cNvSpPr/>
          <p:nvPr/>
        </p:nvSpPr>
        <p:spPr>
          <a:xfrm>
            <a:off x="5791200" y="1676400"/>
            <a:ext cx="1593273" cy="244612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205D7E3-15EB-0146-B468-4D97221A002B}"/>
              </a:ext>
            </a:extLst>
          </p:cNvPr>
          <p:cNvSpPr/>
          <p:nvPr/>
        </p:nvSpPr>
        <p:spPr>
          <a:xfrm>
            <a:off x="5791200" y="3428999"/>
            <a:ext cx="1593273" cy="506197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205D7E3-15EB-0146-B468-4D97221A002B}"/>
              </a:ext>
            </a:extLst>
          </p:cNvPr>
          <p:cNvSpPr/>
          <p:nvPr/>
        </p:nvSpPr>
        <p:spPr>
          <a:xfrm>
            <a:off x="5791200" y="4174988"/>
            <a:ext cx="1593273" cy="244612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205D7E3-15EB-0146-B468-4D97221A002B}"/>
              </a:ext>
            </a:extLst>
          </p:cNvPr>
          <p:cNvSpPr/>
          <p:nvPr/>
        </p:nvSpPr>
        <p:spPr>
          <a:xfrm>
            <a:off x="5791200" y="4419600"/>
            <a:ext cx="1593273" cy="244612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205D7E3-15EB-0146-B468-4D97221A002B}"/>
              </a:ext>
            </a:extLst>
          </p:cNvPr>
          <p:cNvSpPr/>
          <p:nvPr/>
        </p:nvSpPr>
        <p:spPr>
          <a:xfrm>
            <a:off x="5791200" y="5394188"/>
            <a:ext cx="1593273" cy="533400"/>
          </a:xfrm>
          <a:prstGeom prst="rect">
            <a:avLst/>
          </a:prstGeom>
          <a:noFill/>
          <a:ln w="38100">
            <a:solidFill>
              <a:srgbClr val="ED1C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1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</p:bld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13954</TotalTime>
  <Words>980</Words>
  <Application>Microsoft Office PowerPoint</Application>
  <PresentationFormat>On-screen Show (4:3)</PresentationFormat>
  <Paragraphs>241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Raleway</vt:lpstr>
      <vt:lpstr>Roboto</vt:lpstr>
      <vt:lpstr>AIDS 2016_Template</vt:lpstr>
      <vt:lpstr>Trends in percent time spent viremic among persons newly diagnosed with HIV, San Francisco, CA, USA, 2008-2016</vt:lpstr>
      <vt:lpstr>Conflicts of Interest</vt:lpstr>
      <vt:lpstr>Background</vt:lpstr>
      <vt:lpstr>Number of new HIV diagnoses and viral suppression by year of diagnosis, San Francisco, 2008-2016.</vt:lpstr>
      <vt:lpstr>Objectives</vt:lpstr>
      <vt:lpstr>Methods</vt:lpstr>
      <vt:lpstr>Method for estimating time spent &gt;10000 copies/ml</vt:lpstr>
      <vt:lpstr>Analysis Methods</vt:lpstr>
      <vt:lpstr>PowerPoint Presentation</vt:lpstr>
      <vt:lpstr>Mean percent time spent above each viral threshold among newly diagnosed persons, San Francisco, 2008-2016</vt:lpstr>
      <vt:lpstr>Percent time spent above each viral threshold during 12 months after HIV diagnosis by year of HIV diagnosis, San Francisco, 2008-2016.</vt:lpstr>
      <vt:lpstr>Multivariable factors associated with person time &gt;200 copies/ml</vt:lpstr>
      <vt:lpstr>Limitations</vt:lpstr>
      <vt:lpstr>Discussion</vt:lpstr>
      <vt:lpstr>Conclusions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Saal</cp:lastModifiedBy>
  <cp:revision>262</cp:revision>
  <cp:lastPrinted>2017-01-16T15:31:13Z</cp:lastPrinted>
  <dcterms:created xsi:type="dcterms:W3CDTF">2017-01-13T09:09:35Z</dcterms:created>
  <dcterms:modified xsi:type="dcterms:W3CDTF">2018-07-24T10:05:27Z</dcterms:modified>
</cp:coreProperties>
</file>